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70" r:id="rId4"/>
    <p:sldId id="271" r:id="rId5"/>
    <p:sldId id="273" r:id="rId6"/>
    <p:sldId id="259" r:id="rId7"/>
    <p:sldId id="265" r:id="rId8"/>
    <p:sldId id="274" r:id="rId9"/>
    <p:sldId id="264" r:id="rId10"/>
    <p:sldId id="268" r:id="rId11"/>
    <p:sldId id="269" r:id="rId12"/>
  </p:sldIdLst>
  <p:sldSz cx="14630400" cy="8229600"/>
  <p:notesSz cx="8229600" cy="14630400"/>
  <p:embeddedFontLst>
    <p:embeddedFont>
      <p:font typeface="Instrument Sans Medium" panose="020B0604020202020204" charset="0"/>
      <p:regular r:id="rId14"/>
    </p:embeddedFont>
    <p:embeddedFont>
      <p:font typeface="Inter"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46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213CB3-0835-CCBF-0EE4-151583445F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6B4B36-2E14-9544-1E7C-BE6938D4BCAF}"/>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1D7E397E-05F7-1BAA-922D-7AE6E996C15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434342D-07BB-4B49-7F19-C3F9DD3AA855}"/>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904621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4CB69E-CFFC-ADE5-95F6-B70146F2D4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3641A4-D431-3093-F38B-6363ED1799ED}"/>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97DCE8DD-CC5E-0E8B-833A-0B72FB45C8A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DF2C31E-EEDF-B5C5-5FA9-4CEB9B07AA01}"/>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3993135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53009D-A571-19A1-3259-423FE143BA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C15B12-68C4-D14C-3268-12EFE693D6E2}"/>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9E5EB22D-DF2B-2203-3B6F-DB8219380BA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F46C795-CBFD-204B-ADAB-0BDFECD8F113}"/>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211473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en-US"/>
          </a:p>
        </p:txBody>
      </p:sp>
      <p:sp>
        <p:nvSpPr>
          <p:cNvPr id="3" name="Shape 1"/>
          <p:cNvSpPr/>
          <p:nvPr/>
        </p:nvSpPr>
        <p:spPr>
          <a:xfrm>
            <a:off x="0" y="0"/>
            <a:ext cx="14630400" cy="8229600"/>
          </a:xfrm>
          <a:prstGeom prst="rect">
            <a:avLst/>
          </a:prstGeom>
          <a:solidFill>
            <a:srgbClr val="242429"/>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227427"/>
            <a:ext cx="6749296"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Delayed Freight Predictor</a:t>
            </a:r>
            <a:endParaRPr lang="en-US" sz="4450" dirty="0"/>
          </a:p>
        </p:txBody>
      </p:sp>
      <p:sp>
        <p:nvSpPr>
          <p:cNvPr id="4" name="Text 1"/>
          <p:cNvSpPr/>
          <p:nvPr/>
        </p:nvSpPr>
        <p:spPr>
          <a:xfrm>
            <a:off x="793790" y="427636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Building predictive intelligence to anticipate and mitigate shipment delays in global logistics operations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4" name="Text 2"/>
          <p:cNvSpPr/>
          <p:nvPr/>
        </p:nvSpPr>
        <p:spPr>
          <a:xfrm>
            <a:off x="108285" y="131975"/>
            <a:ext cx="9251326" cy="658291"/>
          </a:xfrm>
          <a:prstGeom prst="rect">
            <a:avLst/>
          </a:prstGeom>
          <a:noFill/>
          <a:ln/>
        </p:spPr>
        <p:txBody>
          <a:bodyPr wrap="square" lIns="0" tIns="0" rIns="0" bIns="0" rtlCol="0" anchor="t"/>
          <a:lstStyle/>
          <a:p>
            <a:pPr>
              <a:lnSpc>
                <a:spcPts val="4050"/>
              </a:lnSpc>
            </a:pPr>
            <a:r>
              <a:rPr lang="en-US" sz="4000" dirty="0">
                <a:solidFill>
                  <a:srgbClr val="EFD5FA"/>
                </a:solidFill>
                <a:latin typeface="Instrument Sans Medium" pitchFamily="34" charset="0"/>
              </a:rPr>
              <a:t>Conclusion &amp; Project Summary</a:t>
            </a:r>
          </a:p>
          <a:p>
            <a:pPr marL="0" indent="0" algn="l">
              <a:lnSpc>
                <a:spcPts val="4050"/>
              </a:lnSpc>
              <a:buNone/>
            </a:pPr>
            <a:endParaRPr lang="en-US" sz="4000" dirty="0"/>
          </a:p>
        </p:txBody>
      </p:sp>
      <p:sp>
        <p:nvSpPr>
          <p:cNvPr id="19" name="TextBox 18">
            <a:extLst>
              <a:ext uri="{FF2B5EF4-FFF2-40B4-BE49-F238E27FC236}">
                <a16:creationId xmlns:a16="http://schemas.microsoft.com/office/drawing/2014/main" id="{927D43AB-2B7A-EFD7-393C-638E6DCBFB63}"/>
              </a:ext>
            </a:extLst>
          </p:cNvPr>
          <p:cNvSpPr txBox="1"/>
          <p:nvPr/>
        </p:nvSpPr>
        <p:spPr>
          <a:xfrm>
            <a:off x="108285" y="638900"/>
            <a:ext cx="8939462" cy="7478970"/>
          </a:xfrm>
          <a:prstGeom prst="rect">
            <a:avLst/>
          </a:prstGeom>
          <a:noFill/>
        </p:spPr>
        <p:txBody>
          <a:bodyPr wrap="square">
            <a:spAutoFit/>
          </a:bodyPr>
          <a:lstStyle/>
          <a:p>
            <a:pPr>
              <a:buNone/>
            </a:pPr>
            <a:r>
              <a:rPr lang="en-US" sz="2000" dirty="0">
                <a:solidFill>
                  <a:srgbClr val="EFD5FA"/>
                </a:solidFill>
                <a:latin typeface="Instrument Sans Medium" pitchFamily="34" charset="0"/>
              </a:rPr>
              <a:t>Project Summary </a:t>
            </a:r>
            <a:r>
              <a:rPr lang="en-US" sz="1000" dirty="0">
                <a:solidFill>
                  <a:srgbClr val="C7CDD6"/>
                </a:solidFill>
                <a:latin typeface="Inter" pitchFamily="34" charset="0"/>
                <a:ea typeface="Inter" pitchFamily="34" charset="-122"/>
              </a:rPr>
              <a:t>: </a:t>
            </a:r>
          </a:p>
          <a:p>
            <a:pPr>
              <a:buNone/>
            </a:pPr>
            <a:endParaRPr lang="en-US" sz="1600" dirty="0">
              <a:solidFill>
                <a:srgbClr val="C7CDD6"/>
              </a:solidFill>
              <a:latin typeface="Inter" pitchFamily="34" charset="0"/>
              <a:ea typeface="Inter" pitchFamily="34" charset="-122"/>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End-to-end ML solution for predicting freight shipment delays</a:t>
            </a:r>
          </a:p>
          <a:p>
            <a:endParaRPr lang="en-US" sz="1600" dirty="0">
              <a:solidFill>
                <a:srgbClr val="C7CDD6"/>
              </a:solidFill>
              <a:latin typeface="Inter" pitchFamily="34" charset="0"/>
              <a:ea typeface="Inter" pitchFamily="34" charset="-122"/>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Raw data (5,000 shipments) → cleaned → engineered features → tuned models</a:t>
            </a:r>
          </a:p>
          <a:p>
            <a:endParaRPr lang="en-US" sz="1600" dirty="0">
              <a:solidFill>
                <a:srgbClr val="C7CDD6"/>
              </a:solidFill>
              <a:latin typeface="Inter" pitchFamily="34" charset="0"/>
              <a:ea typeface="Inter" pitchFamily="34" charset="-122"/>
            </a:endParaRPr>
          </a:p>
          <a:p>
            <a:r>
              <a:rPr lang="en-US" sz="1600" dirty="0">
                <a:solidFill>
                  <a:srgbClr val="C7CDD6"/>
                </a:solidFill>
                <a:latin typeface="Inter" pitchFamily="34" charset="0"/>
                <a:ea typeface="Inter" pitchFamily="34" charset="-122"/>
              </a:rPr>
              <a:t>Best model: Ridge Regression (Tuned)</a:t>
            </a:r>
          </a:p>
          <a:p>
            <a:pPr marL="742950" lvl="1" indent="-285750">
              <a:buFont typeface="Arial" panose="020B0604020202020204" pitchFamily="34" charset="0"/>
              <a:buChar char="•"/>
            </a:pPr>
            <a:r>
              <a:rPr lang="en-US" sz="1600" dirty="0">
                <a:solidFill>
                  <a:srgbClr val="C7CDD6"/>
                </a:solidFill>
                <a:latin typeface="Inter" pitchFamily="34" charset="0"/>
                <a:ea typeface="Inter" pitchFamily="34" charset="-122"/>
              </a:rPr>
              <a:t>MAE: 2.12 days</a:t>
            </a:r>
          </a:p>
          <a:p>
            <a:pPr marL="742950" lvl="1" indent="-285750">
              <a:buFont typeface="Arial" panose="020B0604020202020204" pitchFamily="34" charset="0"/>
              <a:buChar char="•"/>
            </a:pPr>
            <a:r>
              <a:rPr lang="en-US" sz="1600" dirty="0">
                <a:solidFill>
                  <a:srgbClr val="C7CDD6"/>
                </a:solidFill>
                <a:latin typeface="Inter" pitchFamily="34" charset="0"/>
                <a:ea typeface="Inter" pitchFamily="34" charset="-122"/>
              </a:rPr>
              <a:t>R²: 0.519</a:t>
            </a:r>
          </a:p>
          <a:p>
            <a:pPr lvl="1"/>
            <a:endParaRPr lang="en-US" sz="1600" dirty="0">
              <a:solidFill>
                <a:srgbClr val="C7CDD6"/>
              </a:solidFill>
              <a:latin typeface="Inter" pitchFamily="34" charset="0"/>
              <a:ea typeface="Inter" pitchFamily="34" charset="-122"/>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SHAP explainability: Top drivers = Hazardous Cargo, Weather Index, Port Congestion</a:t>
            </a:r>
          </a:p>
          <a:p>
            <a:pPr>
              <a:buFont typeface="Arial" panose="020B0604020202020204" pitchFamily="34" charset="0"/>
              <a:buChar char="•"/>
            </a:pPr>
            <a:endParaRPr lang="en-US" sz="1600" dirty="0">
              <a:solidFill>
                <a:srgbClr val="C7CDD6"/>
              </a:solidFill>
              <a:latin typeface="Inter" pitchFamily="34" charset="0"/>
              <a:ea typeface="Inter" pitchFamily="34" charset="-122"/>
            </a:endParaRPr>
          </a:p>
          <a:p>
            <a:pPr>
              <a:buNone/>
            </a:pPr>
            <a:r>
              <a:rPr lang="en-US" sz="2000" dirty="0">
                <a:solidFill>
                  <a:srgbClr val="EFD5FA"/>
                </a:solidFill>
                <a:latin typeface="Instrument Sans Medium" pitchFamily="34" charset="0"/>
              </a:rPr>
              <a:t>Overall, Strengths:</a:t>
            </a:r>
            <a:br>
              <a:rPr lang="en-US" sz="2000" dirty="0">
                <a:solidFill>
                  <a:srgbClr val="EFD5FA"/>
                </a:solidFill>
                <a:latin typeface="Instrument Sans Medium" pitchFamily="34" charset="0"/>
              </a:rPr>
            </a:br>
            <a:endParaRPr lang="en-US" sz="2000" dirty="0">
              <a:solidFill>
                <a:srgbClr val="EFD5FA"/>
              </a:solidFill>
              <a:latin typeface="Instrument Sans Medium" pitchFamily="34" charset="0"/>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Realistic performance: predicts delays within ±2 days — actionable for logistics</a:t>
            </a:r>
            <a:br>
              <a:rPr lang="en-US" sz="1600" dirty="0">
                <a:solidFill>
                  <a:srgbClr val="C7CDD6"/>
                </a:solidFill>
                <a:latin typeface="Inter" pitchFamily="34" charset="0"/>
                <a:ea typeface="Inter" pitchFamily="34" charset="-122"/>
              </a:rPr>
            </a:br>
            <a:endParaRPr lang="en-US" sz="1600" dirty="0">
              <a:solidFill>
                <a:srgbClr val="C7CDD6"/>
              </a:solidFill>
              <a:latin typeface="Inter" pitchFamily="34" charset="0"/>
              <a:ea typeface="Inter" pitchFamily="34" charset="-122"/>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Strong explainability: SHAP shows clear, trustworthy drivers</a:t>
            </a:r>
            <a:br>
              <a:rPr lang="en-US" sz="1600" dirty="0">
                <a:solidFill>
                  <a:srgbClr val="C7CDD6"/>
                </a:solidFill>
                <a:latin typeface="Inter" pitchFamily="34" charset="0"/>
                <a:ea typeface="Inter" pitchFamily="34" charset="-122"/>
              </a:rPr>
            </a:br>
            <a:endParaRPr lang="en-US" sz="1600" dirty="0">
              <a:solidFill>
                <a:srgbClr val="C7CDD6"/>
              </a:solidFill>
              <a:latin typeface="Inter" pitchFamily="34" charset="0"/>
              <a:ea typeface="Inter" pitchFamily="34" charset="-122"/>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Practical feature engineering: interaction (Congestion × Weather) &amp; flags boosted results</a:t>
            </a:r>
            <a:br>
              <a:rPr lang="en-US" sz="1600" dirty="0">
                <a:solidFill>
                  <a:srgbClr val="C7CDD6"/>
                </a:solidFill>
                <a:latin typeface="Inter" pitchFamily="34" charset="0"/>
                <a:ea typeface="Inter" pitchFamily="34" charset="-122"/>
              </a:rPr>
            </a:br>
            <a:endParaRPr lang="en-US" sz="1600" dirty="0">
              <a:solidFill>
                <a:srgbClr val="C7CDD6"/>
              </a:solidFill>
              <a:latin typeface="Inter" pitchFamily="34" charset="0"/>
              <a:ea typeface="Inter" pitchFamily="34" charset="-122"/>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Business-ready: ties directly to cost savings &amp; customer trust</a:t>
            </a:r>
            <a:br>
              <a:rPr lang="en-US" sz="1600" dirty="0">
                <a:solidFill>
                  <a:srgbClr val="C7CDD6"/>
                </a:solidFill>
                <a:latin typeface="Inter" pitchFamily="34" charset="0"/>
                <a:ea typeface="Inter" pitchFamily="34" charset="-122"/>
              </a:rPr>
            </a:br>
            <a:endParaRPr lang="en-US" sz="1600" dirty="0">
              <a:solidFill>
                <a:srgbClr val="C7CDD6"/>
              </a:solidFill>
              <a:latin typeface="Inter" pitchFamily="34" charset="0"/>
              <a:ea typeface="Inter" pitchFamily="34" charset="-122"/>
            </a:endParaRPr>
          </a:p>
          <a:p>
            <a:pPr>
              <a:buNone/>
            </a:pPr>
            <a:r>
              <a:rPr lang="en-US" sz="2000" dirty="0">
                <a:solidFill>
                  <a:srgbClr val="EFD5FA"/>
                </a:solidFill>
                <a:latin typeface="Instrument Sans Medium" pitchFamily="34" charset="0"/>
              </a:rPr>
              <a:t>Business Impact :</a:t>
            </a:r>
            <a:br>
              <a:rPr lang="en-US" sz="1600" dirty="0">
                <a:solidFill>
                  <a:srgbClr val="C7CDD6"/>
                </a:solidFill>
                <a:latin typeface="Inter" pitchFamily="34" charset="0"/>
                <a:ea typeface="Inter" pitchFamily="34" charset="-122"/>
              </a:rPr>
            </a:br>
            <a:endParaRPr lang="en-US" sz="1600" dirty="0">
              <a:solidFill>
                <a:srgbClr val="C7CDD6"/>
              </a:solidFill>
              <a:latin typeface="Inter" pitchFamily="34" charset="0"/>
              <a:ea typeface="Inter" pitchFamily="34" charset="-122"/>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Early alerts &amp; rerouting → reduced detention charges (10k–50k/container)</a:t>
            </a:r>
          </a:p>
          <a:p>
            <a:endParaRPr lang="en-US" sz="1600" dirty="0">
              <a:solidFill>
                <a:srgbClr val="C7CDD6"/>
              </a:solidFill>
              <a:latin typeface="Inter" pitchFamily="34" charset="0"/>
              <a:ea typeface="Inter" pitchFamily="34" charset="-122"/>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For 1,000 shipments/month → potential savings in lakhs + improved on-time rate</a:t>
            </a:r>
            <a:br>
              <a:rPr lang="en-US" sz="1600" dirty="0">
                <a:solidFill>
                  <a:srgbClr val="C7CDD6"/>
                </a:solidFill>
                <a:latin typeface="Inter" pitchFamily="34" charset="0"/>
                <a:ea typeface="Inter" pitchFamily="34" charset="-122"/>
              </a:rPr>
            </a:br>
            <a:endParaRPr lang="en-US" sz="1600" dirty="0">
              <a:solidFill>
                <a:srgbClr val="C7CDD6"/>
              </a:solidFill>
              <a:latin typeface="Inter" pitchFamily="34" charset="0"/>
              <a:ea typeface="Inter" pitchFamily="34" charset="-122"/>
            </a:endParaRPr>
          </a:p>
          <a:p>
            <a:pPr>
              <a:buFont typeface="Arial" panose="020B0604020202020204" pitchFamily="34" charset="0"/>
              <a:buChar char="•"/>
            </a:pPr>
            <a:r>
              <a:rPr lang="en-US" sz="1600" dirty="0">
                <a:solidFill>
                  <a:srgbClr val="C7CDD6"/>
                </a:solidFill>
                <a:latin typeface="Inter" pitchFamily="34" charset="0"/>
                <a:ea typeface="Inter" pitchFamily="34" charset="-122"/>
              </a:rPr>
              <a:t>Solves real pain point: unpredictable delays in freight forwarding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463534"/>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Thank You</a:t>
            </a:r>
            <a:endParaRPr lang="en-US" sz="4450" dirty="0"/>
          </a:p>
        </p:txBody>
      </p:sp>
      <p:sp>
        <p:nvSpPr>
          <p:cNvPr id="4" name="Text 1"/>
          <p:cNvSpPr/>
          <p:nvPr/>
        </p:nvSpPr>
        <p:spPr>
          <a:xfrm>
            <a:off x="793790" y="5512475"/>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Thank you for your attention and interest in this Delayed Freight Predictor project. This machine learning solution demonstrates the power of data-driven decision-making in logistics operations. Questions and feedback are welcome. Let's work together to transform freight delay management and create measurable business impact.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741045" y="844987"/>
            <a:ext cx="2196108" cy="388977"/>
          </a:xfrm>
          <a:prstGeom prst="roundRect">
            <a:avLst>
              <a:gd name="adj" fmla="val 6532"/>
            </a:avLst>
          </a:prstGeom>
          <a:solidFill>
            <a:srgbClr val="4A0303"/>
          </a:solidFill>
          <a:ln/>
        </p:spPr>
        <p:txBody>
          <a:bodyPr/>
          <a:lstStyle/>
          <a:p>
            <a:endParaRPr lang="en-US"/>
          </a:p>
        </p:txBody>
      </p:sp>
      <p:sp>
        <p:nvSpPr>
          <p:cNvPr id="3" name="Text 1"/>
          <p:cNvSpPr/>
          <p:nvPr/>
        </p:nvSpPr>
        <p:spPr>
          <a:xfrm>
            <a:off x="867966" y="908447"/>
            <a:ext cx="1942267" cy="262057"/>
          </a:xfrm>
          <a:prstGeom prst="rect">
            <a:avLst/>
          </a:prstGeom>
          <a:noFill/>
          <a:ln/>
        </p:spPr>
        <p:txBody>
          <a:bodyPr wrap="none" lIns="0" tIns="0" rIns="0" bIns="0" rtlCol="0" anchor="t"/>
          <a:lstStyle/>
          <a:p>
            <a:pPr marL="0" indent="0" algn="l">
              <a:lnSpc>
                <a:spcPts val="2050"/>
              </a:lnSpc>
              <a:buNone/>
            </a:pPr>
            <a:r>
              <a:rPr lang="en-US" sz="1300" dirty="0">
                <a:solidFill>
                  <a:srgbClr val="C7CDD6"/>
                </a:solidFill>
                <a:latin typeface="Inter" pitchFamily="34" charset="0"/>
                <a:ea typeface="Inter" pitchFamily="34" charset="-122"/>
                <a:cs typeface="Inter" pitchFamily="34" charset="-120"/>
              </a:rPr>
              <a:t>CHALLENGE OVERVIEW</a:t>
            </a:r>
            <a:endParaRPr lang="en-US" sz="1300" dirty="0"/>
          </a:p>
        </p:txBody>
      </p:sp>
      <p:sp>
        <p:nvSpPr>
          <p:cNvPr id="4" name="Text 2"/>
          <p:cNvSpPr/>
          <p:nvPr/>
        </p:nvSpPr>
        <p:spPr>
          <a:xfrm>
            <a:off x="741045" y="1312902"/>
            <a:ext cx="5470803" cy="661630"/>
          </a:xfrm>
          <a:prstGeom prst="rect">
            <a:avLst/>
          </a:prstGeom>
          <a:noFill/>
          <a:ln/>
        </p:spPr>
        <p:txBody>
          <a:bodyPr wrap="none" lIns="0" tIns="0" rIns="0" bIns="0" rtlCol="0" anchor="t"/>
          <a:lstStyle/>
          <a:p>
            <a:pPr marL="0" indent="0" algn="l">
              <a:lnSpc>
                <a:spcPts val="5200"/>
              </a:lnSpc>
              <a:buNone/>
            </a:pPr>
            <a:r>
              <a:rPr lang="en-US" sz="4150" dirty="0">
                <a:solidFill>
                  <a:srgbClr val="EFD5FA"/>
                </a:solidFill>
                <a:latin typeface="Instrument Sans Medium" pitchFamily="34" charset="0"/>
                <a:ea typeface="Instrument Sans Medium" pitchFamily="34" charset="-122"/>
                <a:cs typeface="Instrument Sans Medium" pitchFamily="34" charset="-120"/>
              </a:rPr>
              <a:t>The Business Problem</a:t>
            </a:r>
            <a:endParaRPr lang="en-US" sz="4150" dirty="0"/>
          </a:p>
        </p:txBody>
      </p:sp>
      <p:pic>
        <p:nvPicPr>
          <p:cNvPr id="5" name="Image 0" descr="preencoded.png"/>
          <p:cNvPicPr>
            <a:picLocks noChangeAspect="1"/>
          </p:cNvPicPr>
          <p:nvPr/>
        </p:nvPicPr>
        <p:blipFill>
          <a:blip r:embed="rId3"/>
          <a:stretch>
            <a:fillRect/>
          </a:stretch>
        </p:blipFill>
        <p:spPr>
          <a:xfrm>
            <a:off x="741045" y="2493169"/>
            <a:ext cx="8365569" cy="4669155"/>
          </a:xfrm>
          <a:prstGeom prst="rect">
            <a:avLst/>
          </a:prstGeom>
        </p:spPr>
      </p:pic>
      <p:sp>
        <p:nvSpPr>
          <p:cNvPr id="6" name="Text 3"/>
          <p:cNvSpPr/>
          <p:nvPr/>
        </p:nvSpPr>
        <p:spPr>
          <a:xfrm>
            <a:off x="9630728" y="2486978"/>
            <a:ext cx="3873579" cy="396835"/>
          </a:xfrm>
          <a:prstGeom prst="rect">
            <a:avLst/>
          </a:prstGeom>
          <a:noFill/>
          <a:ln/>
        </p:spPr>
        <p:txBody>
          <a:bodyPr wrap="none" lIns="0" tIns="0" rIns="0" bIns="0" rtlCol="0" anchor="t"/>
          <a:lstStyle/>
          <a:p>
            <a:pPr marL="0" indent="0" algn="l">
              <a:lnSpc>
                <a:spcPts val="3100"/>
              </a:lnSpc>
              <a:buNone/>
            </a:pPr>
            <a:r>
              <a:rPr lang="en-US" sz="2500" dirty="0">
                <a:solidFill>
                  <a:srgbClr val="EFD5FA"/>
                </a:solidFill>
                <a:latin typeface="Instrument Sans Medium" pitchFamily="34" charset="0"/>
                <a:ea typeface="Instrument Sans Medium" pitchFamily="34" charset="-122"/>
                <a:cs typeface="Instrument Sans Medium" pitchFamily="34" charset="-120"/>
              </a:rPr>
              <a:t>Unpredictable Disruptions</a:t>
            </a:r>
            <a:endParaRPr lang="en-US" sz="2500" dirty="0"/>
          </a:p>
        </p:txBody>
      </p:sp>
      <p:sp>
        <p:nvSpPr>
          <p:cNvPr id="7" name="Text 4"/>
          <p:cNvSpPr/>
          <p:nvPr/>
        </p:nvSpPr>
        <p:spPr>
          <a:xfrm>
            <a:off x="9630728" y="3081338"/>
            <a:ext cx="4266128" cy="2619375"/>
          </a:xfrm>
          <a:prstGeom prst="rect">
            <a:avLst/>
          </a:prstGeom>
          <a:noFill/>
          <a:ln/>
        </p:spPr>
        <p:txBody>
          <a:bodyPr wrap="square" lIns="0" tIns="0" rIns="0" bIns="0" rtlCol="0" anchor="t"/>
          <a:lstStyle/>
          <a:p>
            <a:pPr marL="0" indent="0" algn="l">
              <a:lnSpc>
                <a:spcPts val="2550"/>
              </a:lnSpc>
              <a:buNone/>
            </a:pPr>
            <a:r>
              <a:rPr lang="en-US" sz="1650" dirty="0">
                <a:solidFill>
                  <a:srgbClr val="C7CDD6"/>
                </a:solidFill>
                <a:latin typeface="Inter" pitchFamily="34" charset="0"/>
                <a:ea typeface="Inter" pitchFamily="34" charset="-122"/>
                <a:cs typeface="Inter" pitchFamily="34" charset="-120"/>
              </a:rPr>
              <a:t>Our logistics operations face chronic delays that impact customer satisfaction and operational costs. With 5,000 historical shipments containing patterns of weather disruptions, port congestion, and route complexities, we need predictive intelligence to anticipate problems before they occur.</a:t>
            </a:r>
            <a:endParaRPr lang="en-US" sz="1650" dirty="0"/>
          </a:p>
        </p:txBody>
      </p:sp>
      <p:sp>
        <p:nvSpPr>
          <p:cNvPr id="8" name="Text 5"/>
          <p:cNvSpPr/>
          <p:nvPr/>
        </p:nvSpPr>
        <p:spPr>
          <a:xfrm>
            <a:off x="9630728" y="5878473"/>
            <a:ext cx="4266128" cy="1309688"/>
          </a:xfrm>
          <a:prstGeom prst="rect">
            <a:avLst/>
          </a:prstGeom>
          <a:noFill/>
          <a:ln/>
        </p:spPr>
        <p:txBody>
          <a:bodyPr wrap="square" lIns="0" tIns="0" rIns="0" bIns="0" rtlCol="0" anchor="t"/>
          <a:lstStyle/>
          <a:p>
            <a:pPr marL="0" indent="0" algn="l">
              <a:lnSpc>
                <a:spcPts val="2550"/>
              </a:lnSpc>
              <a:buNone/>
            </a:pPr>
            <a:r>
              <a:rPr lang="en-US" sz="1650" b="1" dirty="0">
                <a:solidFill>
                  <a:srgbClr val="C7CDD6"/>
                </a:solidFill>
                <a:latin typeface="Inter" pitchFamily="34" charset="0"/>
                <a:ea typeface="Inter" pitchFamily="34" charset="-122"/>
                <a:cs typeface="Inter" pitchFamily="34" charset="-120"/>
              </a:rPr>
              <a:t>Mission:</a:t>
            </a:r>
            <a:r>
              <a:rPr lang="en-US" sz="1650" dirty="0">
                <a:solidFill>
                  <a:srgbClr val="C7CDD6"/>
                </a:solidFill>
                <a:latin typeface="Inter" pitchFamily="34" charset="0"/>
                <a:ea typeface="Inter" pitchFamily="34" charset="-122"/>
                <a:cs typeface="Inter" pitchFamily="34" charset="-120"/>
              </a:rPr>
              <a:t> Build a machine learning model that accurately forecasts delay duration, enabling proactive intervention and resource allocation.</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DE8C9-1EC9-5401-4176-4E5A12FE82A5}"/>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AA6567A3-B035-81A1-3015-140BAFBEE682}"/>
              </a:ext>
            </a:extLst>
          </p:cNvPr>
          <p:cNvSpPr txBox="1"/>
          <p:nvPr/>
        </p:nvSpPr>
        <p:spPr>
          <a:xfrm>
            <a:off x="3572539" y="193848"/>
            <a:ext cx="6762307" cy="612668"/>
          </a:xfrm>
          <a:prstGeom prst="rect">
            <a:avLst/>
          </a:prstGeom>
          <a:noFill/>
        </p:spPr>
        <p:txBody>
          <a:bodyPr wrap="square">
            <a:spAutoFit/>
          </a:bodyPr>
          <a:lstStyle/>
          <a:p>
            <a:pPr marL="0" indent="0" algn="l">
              <a:lnSpc>
                <a:spcPts val="4300"/>
              </a:lnSpc>
              <a:buNone/>
            </a:pPr>
            <a:r>
              <a:rPr lang="en-US" sz="3200" dirty="0">
                <a:solidFill>
                  <a:srgbClr val="EFD5FA"/>
                </a:solidFill>
                <a:latin typeface="Instrument Sans Medium" pitchFamily="34" charset="0"/>
                <a:ea typeface="Instrument Sans Medium" pitchFamily="34" charset="-122"/>
                <a:cs typeface="Instrument Sans Medium" pitchFamily="34" charset="-120"/>
              </a:rPr>
              <a:t>Exploratory Data Analysis (EDA) </a:t>
            </a:r>
            <a:endParaRPr lang="en-US" sz="3200" dirty="0"/>
          </a:p>
        </p:txBody>
      </p:sp>
      <p:pic>
        <p:nvPicPr>
          <p:cNvPr id="19" name="Picture 18">
            <a:extLst>
              <a:ext uri="{FF2B5EF4-FFF2-40B4-BE49-F238E27FC236}">
                <a16:creationId xmlns:a16="http://schemas.microsoft.com/office/drawing/2014/main" id="{33127288-AC0A-F735-F948-0EB99131D05C}"/>
              </a:ext>
            </a:extLst>
          </p:cNvPr>
          <p:cNvPicPr>
            <a:picLocks noChangeAspect="1"/>
          </p:cNvPicPr>
          <p:nvPr/>
        </p:nvPicPr>
        <p:blipFill>
          <a:blip r:embed="rId3"/>
          <a:stretch>
            <a:fillRect/>
          </a:stretch>
        </p:blipFill>
        <p:spPr>
          <a:xfrm>
            <a:off x="108614" y="3548316"/>
            <a:ext cx="7128000" cy="3941362"/>
          </a:xfrm>
          <a:prstGeom prst="rect">
            <a:avLst/>
          </a:prstGeom>
        </p:spPr>
      </p:pic>
      <p:pic>
        <p:nvPicPr>
          <p:cNvPr id="21" name="Picture 20">
            <a:extLst>
              <a:ext uri="{FF2B5EF4-FFF2-40B4-BE49-F238E27FC236}">
                <a16:creationId xmlns:a16="http://schemas.microsoft.com/office/drawing/2014/main" id="{BD903A42-330A-D590-C717-7119CBDB13D6}"/>
              </a:ext>
            </a:extLst>
          </p:cNvPr>
          <p:cNvPicPr>
            <a:picLocks noChangeAspect="1"/>
          </p:cNvPicPr>
          <p:nvPr/>
        </p:nvPicPr>
        <p:blipFill>
          <a:blip r:embed="rId4"/>
          <a:stretch>
            <a:fillRect/>
          </a:stretch>
        </p:blipFill>
        <p:spPr>
          <a:xfrm>
            <a:off x="7397750" y="3520915"/>
            <a:ext cx="7128000" cy="3969394"/>
          </a:xfrm>
          <a:prstGeom prst="rect">
            <a:avLst/>
          </a:prstGeom>
        </p:spPr>
      </p:pic>
      <p:sp>
        <p:nvSpPr>
          <p:cNvPr id="22" name="TextBox 21">
            <a:extLst>
              <a:ext uri="{FF2B5EF4-FFF2-40B4-BE49-F238E27FC236}">
                <a16:creationId xmlns:a16="http://schemas.microsoft.com/office/drawing/2014/main" id="{22964980-28A1-361D-4432-8BAB2D383ED3}"/>
              </a:ext>
            </a:extLst>
          </p:cNvPr>
          <p:cNvSpPr txBox="1"/>
          <p:nvPr/>
        </p:nvSpPr>
        <p:spPr>
          <a:xfrm>
            <a:off x="440021" y="898446"/>
            <a:ext cx="5452779" cy="369332"/>
          </a:xfrm>
          <a:prstGeom prst="rect">
            <a:avLst/>
          </a:prstGeom>
          <a:noFill/>
        </p:spPr>
        <p:txBody>
          <a:bodyPr wrap="square">
            <a:spAutoFit/>
          </a:bodyPr>
          <a:lstStyle/>
          <a:p>
            <a:r>
              <a:rPr lang="en-US" dirty="0">
                <a:solidFill>
                  <a:srgbClr val="EFD5FA"/>
                </a:solidFill>
                <a:latin typeface="Instrument Sans Medium" pitchFamily="34" charset="0"/>
              </a:rPr>
              <a:t>Delay Distribution (Histogram with mean line)</a:t>
            </a:r>
          </a:p>
        </p:txBody>
      </p:sp>
      <p:sp>
        <p:nvSpPr>
          <p:cNvPr id="23" name="TextBox 22">
            <a:extLst>
              <a:ext uri="{FF2B5EF4-FFF2-40B4-BE49-F238E27FC236}">
                <a16:creationId xmlns:a16="http://schemas.microsoft.com/office/drawing/2014/main" id="{CF101241-35FC-84E9-2BCD-0BBAF1825BE7}"/>
              </a:ext>
            </a:extLst>
          </p:cNvPr>
          <p:cNvSpPr txBox="1"/>
          <p:nvPr/>
        </p:nvSpPr>
        <p:spPr>
          <a:xfrm>
            <a:off x="440021" y="1905649"/>
            <a:ext cx="5008279" cy="369332"/>
          </a:xfrm>
          <a:prstGeom prst="rect">
            <a:avLst/>
          </a:prstGeom>
          <a:noFill/>
        </p:spPr>
        <p:txBody>
          <a:bodyPr wrap="square">
            <a:spAutoFit/>
          </a:bodyPr>
          <a:lstStyle/>
          <a:p>
            <a:r>
              <a:rPr lang="en-US" dirty="0">
                <a:solidFill>
                  <a:srgbClr val="EFD5FA"/>
                </a:solidFill>
                <a:latin typeface="Instrument Sans Medium" pitchFamily="34" charset="0"/>
              </a:rPr>
              <a:t>Delay vs Distance (Regplot with trend line)</a:t>
            </a:r>
          </a:p>
        </p:txBody>
      </p:sp>
      <p:sp>
        <p:nvSpPr>
          <p:cNvPr id="24" name="TextBox 23">
            <a:extLst>
              <a:ext uri="{FF2B5EF4-FFF2-40B4-BE49-F238E27FC236}">
                <a16:creationId xmlns:a16="http://schemas.microsoft.com/office/drawing/2014/main" id="{5AA5EA7C-4E2B-DD66-A6FF-C6FA73ABC68B}"/>
              </a:ext>
            </a:extLst>
          </p:cNvPr>
          <p:cNvSpPr txBox="1"/>
          <p:nvPr/>
        </p:nvSpPr>
        <p:spPr>
          <a:xfrm>
            <a:off x="440020" y="1294527"/>
            <a:ext cx="13378254" cy="523220"/>
          </a:xfrm>
          <a:prstGeom prst="rect">
            <a:avLst/>
          </a:prstGeom>
          <a:noFill/>
        </p:spPr>
        <p:txBody>
          <a:bodyPr wrap="square">
            <a:spAutoFit/>
          </a:bodyPr>
          <a:lstStyle/>
          <a:p>
            <a:r>
              <a:rPr lang="en-US" sz="1400" dirty="0">
                <a:solidFill>
                  <a:srgbClr val="C7CDD6"/>
                </a:solidFill>
                <a:latin typeface="Inter" pitchFamily="34" charset="0"/>
                <a:ea typeface="Inter" pitchFamily="34" charset="-122"/>
              </a:rPr>
              <a:t>Most shipments delayed 0–6 days; average ~4 days, early arrivals rare.</a:t>
            </a:r>
          </a:p>
          <a:p>
            <a:endParaRPr lang="en-US" sz="1400" dirty="0">
              <a:solidFill>
                <a:srgbClr val="C7CDD6"/>
              </a:solidFill>
              <a:latin typeface="Inter" pitchFamily="34" charset="0"/>
              <a:ea typeface="Inter" pitchFamily="34" charset="-122"/>
            </a:endParaRPr>
          </a:p>
        </p:txBody>
      </p:sp>
      <p:sp>
        <p:nvSpPr>
          <p:cNvPr id="25" name="TextBox 24">
            <a:extLst>
              <a:ext uri="{FF2B5EF4-FFF2-40B4-BE49-F238E27FC236}">
                <a16:creationId xmlns:a16="http://schemas.microsoft.com/office/drawing/2014/main" id="{9B024ADE-6999-CCC9-570D-582EBB44EB55}"/>
              </a:ext>
            </a:extLst>
          </p:cNvPr>
          <p:cNvSpPr txBox="1"/>
          <p:nvPr/>
        </p:nvSpPr>
        <p:spPr>
          <a:xfrm>
            <a:off x="452720" y="2347853"/>
            <a:ext cx="7726080" cy="307777"/>
          </a:xfrm>
          <a:prstGeom prst="rect">
            <a:avLst/>
          </a:prstGeom>
          <a:noFill/>
        </p:spPr>
        <p:txBody>
          <a:bodyPr wrap="square">
            <a:spAutoFit/>
          </a:bodyPr>
          <a:lstStyle/>
          <a:p>
            <a:r>
              <a:rPr lang="en-US" sz="1400" dirty="0">
                <a:solidFill>
                  <a:srgbClr val="C7CDD6"/>
                </a:solidFill>
                <a:latin typeface="Inter" pitchFamily="34" charset="0"/>
                <a:ea typeface="Inter" pitchFamily="34" charset="-122"/>
              </a:rPr>
              <a:t>No meaningful relationship — delays spread evenly (-2 to 10 days) across 0–14,000 km.</a:t>
            </a:r>
          </a:p>
        </p:txBody>
      </p:sp>
    </p:spTree>
    <p:extLst>
      <p:ext uri="{BB962C8B-B14F-4D97-AF65-F5344CB8AC3E}">
        <p14:creationId xmlns:p14="http://schemas.microsoft.com/office/powerpoint/2010/main" val="668411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A4484C-B6C3-FD51-0261-9DE3AB4BE87E}"/>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9912B3AF-5752-E285-C8CB-14F9A5639560}"/>
              </a:ext>
            </a:extLst>
          </p:cNvPr>
          <p:cNvSpPr txBox="1"/>
          <p:nvPr/>
        </p:nvSpPr>
        <p:spPr>
          <a:xfrm>
            <a:off x="4275421" y="65699"/>
            <a:ext cx="6417979" cy="612668"/>
          </a:xfrm>
          <a:prstGeom prst="rect">
            <a:avLst/>
          </a:prstGeom>
          <a:noFill/>
        </p:spPr>
        <p:txBody>
          <a:bodyPr wrap="square">
            <a:spAutoFit/>
          </a:bodyPr>
          <a:lstStyle/>
          <a:p>
            <a:pPr>
              <a:lnSpc>
                <a:spcPts val="4300"/>
              </a:lnSpc>
            </a:pPr>
            <a:r>
              <a:rPr lang="en-US" sz="3200" dirty="0">
                <a:solidFill>
                  <a:srgbClr val="EFD5FA"/>
                </a:solidFill>
                <a:latin typeface="Instrument Sans Medium" pitchFamily="34" charset="0"/>
                <a:ea typeface="Instrument Sans Medium" pitchFamily="34" charset="-122"/>
                <a:cs typeface="Instrument Sans Medium" pitchFamily="34" charset="-120"/>
              </a:rPr>
              <a:t>Exploratory Data Analysis (EDA) </a:t>
            </a:r>
            <a:endParaRPr lang="en-US" sz="3200" dirty="0"/>
          </a:p>
        </p:txBody>
      </p:sp>
      <p:pic>
        <p:nvPicPr>
          <p:cNvPr id="16" name="Picture 15">
            <a:extLst>
              <a:ext uri="{FF2B5EF4-FFF2-40B4-BE49-F238E27FC236}">
                <a16:creationId xmlns:a16="http://schemas.microsoft.com/office/drawing/2014/main" id="{E52CA4DC-A3DF-539E-2574-0D4F79140BB2}"/>
              </a:ext>
            </a:extLst>
          </p:cNvPr>
          <p:cNvPicPr>
            <a:picLocks noChangeAspect="1"/>
          </p:cNvPicPr>
          <p:nvPr/>
        </p:nvPicPr>
        <p:blipFill>
          <a:blip r:embed="rId3"/>
          <a:stretch>
            <a:fillRect/>
          </a:stretch>
        </p:blipFill>
        <p:spPr>
          <a:xfrm>
            <a:off x="6851655" y="3348807"/>
            <a:ext cx="7434381" cy="4140000"/>
          </a:xfrm>
          <a:prstGeom prst="rect">
            <a:avLst/>
          </a:prstGeom>
        </p:spPr>
      </p:pic>
      <p:pic>
        <p:nvPicPr>
          <p:cNvPr id="18" name="Picture 17">
            <a:extLst>
              <a:ext uri="{FF2B5EF4-FFF2-40B4-BE49-F238E27FC236}">
                <a16:creationId xmlns:a16="http://schemas.microsoft.com/office/drawing/2014/main" id="{DD007BC9-2A99-8121-4E1B-480409CD6E33}"/>
              </a:ext>
            </a:extLst>
          </p:cNvPr>
          <p:cNvPicPr>
            <a:picLocks noChangeAspect="1"/>
          </p:cNvPicPr>
          <p:nvPr/>
        </p:nvPicPr>
        <p:blipFill>
          <a:blip r:embed="rId4"/>
          <a:stretch>
            <a:fillRect/>
          </a:stretch>
        </p:blipFill>
        <p:spPr>
          <a:xfrm>
            <a:off x="208245" y="3361507"/>
            <a:ext cx="6156000" cy="4199307"/>
          </a:xfrm>
          <a:prstGeom prst="rect">
            <a:avLst/>
          </a:prstGeom>
        </p:spPr>
      </p:pic>
      <p:sp>
        <p:nvSpPr>
          <p:cNvPr id="19" name="TextBox 18">
            <a:extLst>
              <a:ext uri="{FF2B5EF4-FFF2-40B4-BE49-F238E27FC236}">
                <a16:creationId xmlns:a16="http://schemas.microsoft.com/office/drawing/2014/main" id="{7C4544C3-4479-E901-A797-2F05FA0CB7B5}"/>
              </a:ext>
            </a:extLst>
          </p:cNvPr>
          <p:cNvSpPr txBox="1"/>
          <p:nvPr/>
        </p:nvSpPr>
        <p:spPr>
          <a:xfrm>
            <a:off x="440020" y="1132008"/>
            <a:ext cx="13378254" cy="307777"/>
          </a:xfrm>
          <a:prstGeom prst="rect">
            <a:avLst/>
          </a:prstGeom>
          <a:noFill/>
        </p:spPr>
        <p:txBody>
          <a:bodyPr wrap="square">
            <a:spAutoFit/>
          </a:bodyPr>
          <a:lstStyle/>
          <a:p>
            <a:r>
              <a:rPr lang="en-US" sz="1400" dirty="0">
                <a:solidFill>
                  <a:srgbClr val="C7CDD6"/>
                </a:solidFill>
                <a:latin typeface="Inter" pitchFamily="34" charset="0"/>
                <a:ea typeface="Inter" pitchFamily="34" charset="-122"/>
              </a:rPr>
              <a:t>Perishable cargo shows highest median delay; Hazardous, Standard, and Fragile are similar.</a:t>
            </a:r>
          </a:p>
        </p:txBody>
      </p:sp>
      <p:sp>
        <p:nvSpPr>
          <p:cNvPr id="20" name="TextBox 19">
            <a:extLst>
              <a:ext uri="{FF2B5EF4-FFF2-40B4-BE49-F238E27FC236}">
                <a16:creationId xmlns:a16="http://schemas.microsoft.com/office/drawing/2014/main" id="{E36205F0-10A7-1254-2195-F7694CC009FE}"/>
              </a:ext>
            </a:extLst>
          </p:cNvPr>
          <p:cNvSpPr txBox="1"/>
          <p:nvPr/>
        </p:nvSpPr>
        <p:spPr>
          <a:xfrm>
            <a:off x="440021" y="762676"/>
            <a:ext cx="3738279" cy="369332"/>
          </a:xfrm>
          <a:prstGeom prst="rect">
            <a:avLst/>
          </a:prstGeom>
          <a:noFill/>
        </p:spPr>
        <p:txBody>
          <a:bodyPr wrap="square">
            <a:spAutoFit/>
          </a:bodyPr>
          <a:lstStyle/>
          <a:p>
            <a:r>
              <a:rPr lang="en-US" dirty="0">
                <a:solidFill>
                  <a:srgbClr val="EFD5FA"/>
                </a:solidFill>
                <a:latin typeface="Instrument Sans Medium" pitchFamily="34" charset="0"/>
              </a:rPr>
              <a:t>Delay by Cargo Type (Boxplot)</a:t>
            </a:r>
          </a:p>
        </p:txBody>
      </p:sp>
      <p:sp>
        <p:nvSpPr>
          <p:cNvPr id="21" name="TextBox 20">
            <a:extLst>
              <a:ext uri="{FF2B5EF4-FFF2-40B4-BE49-F238E27FC236}">
                <a16:creationId xmlns:a16="http://schemas.microsoft.com/office/drawing/2014/main" id="{08321607-D732-6F29-82C1-B13D45EBF4E1}"/>
              </a:ext>
            </a:extLst>
          </p:cNvPr>
          <p:cNvSpPr txBox="1"/>
          <p:nvPr/>
        </p:nvSpPr>
        <p:spPr>
          <a:xfrm>
            <a:off x="440020" y="1747964"/>
            <a:ext cx="4220880" cy="369332"/>
          </a:xfrm>
          <a:prstGeom prst="rect">
            <a:avLst/>
          </a:prstGeom>
          <a:noFill/>
        </p:spPr>
        <p:txBody>
          <a:bodyPr wrap="square">
            <a:spAutoFit/>
          </a:bodyPr>
          <a:lstStyle/>
          <a:p>
            <a:r>
              <a:rPr lang="en-US" dirty="0">
                <a:solidFill>
                  <a:srgbClr val="EFD5FA"/>
                </a:solidFill>
                <a:latin typeface="Instrument Sans Medium" pitchFamily="34" charset="0"/>
              </a:rPr>
              <a:t>Impact of Severe Weather (Boxplot</a:t>
            </a:r>
            <a:r>
              <a:rPr lang="en-US" dirty="0"/>
              <a:t>)</a:t>
            </a:r>
            <a:endParaRPr lang="en-US" dirty="0">
              <a:solidFill>
                <a:srgbClr val="EFD5FA"/>
              </a:solidFill>
              <a:latin typeface="Instrument Sans Medium" pitchFamily="34" charset="0"/>
            </a:endParaRPr>
          </a:p>
        </p:txBody>
      </p:sp>
      <p:sp>
        <p:nvSpPr>
          <p:cNvPr id="22" name="TextBox 21">
            <a:extLst>
              <a:ext uri="{FF2B5EF4-FFF2-40B4-BE49-F238E27FC236}">
                <a16:creationId xmlns:a16="http://schemas.microsoft.com/office/drawing/2014/main" id="{C5A43462-D5FF-42EA-8D8D-349AD29DDCE3}"/>
              </a:ext>
            </a:extLst>
          </p:cNvPr>
          <p:cNvSpPr txBox="1"/>
          <p:nvPr/>
        </p:nvSpPr>
        <p:spPr>
          <a:xfrm>
            <a:off x="440021" y="2222330"/>
            <a:ext cx="10027454" cy="307777"/>
          </a:xfrm>
          <a:prstGeom prst="rect">
            <a:avLst/>
          </a:prstGeom>
          <a:noFill/>
        </p:spPr>
        <p:txBody>
          <a:bodyPr wrap="square">
            <a:spAutoFit/>
          </a:bodyPr>
          <a:lstStyle/>
          <a:p>
            <a:r>
              <a:rPr lang="en-US" sz="1400" dirty="0">
                <a:solidFill>
                  <a:srgbClr val="C7CDD6"/>
                </a:solidFill>
                <a:latin typeface="Inter" pitchFamily="34" charset="0"/>
                <a:ea typeface="Inter" pitchFamily="34" charset="-122"/>
              </a:rPr>
              <a:t>Severe weather increases median delay by ~1–2 days compared to normal conditions</a:t>
            </a:r>
            <a:r>
              <a:rPr lang="en-US" sz="1400" dirty="0"/>
              <a:t>.</a:t>
            </a:r>
            <a:endParaRPr lang="en-US" sz="1400" dirty="0">
              <a:effectLst/>
            </a:endParaRPr>
          </a:p>
        </p:txBody>
      </p:sp>
    </p:spTree>
    <p:extLst>
      <p:ext uri="{BB962C8B-B14F-4D97-AF65-F5344CB8AC3E}">
        <p14:creationId xmlns:p14="http://schemas.microsoft.com/office/powerpoint/2010/main" val="1376560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3250A0-A6DC-E028-1285-7E240421E2B6}"/>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6A0ED40F-C7F9-AA09-E9E2-4059E81D2217}"/>
              </a:ext>
            </a:extLst>
          </p:cNvPr>
          <p:cNvSpPr txBox="1"/>
          <p:nvPr/>
        </p:nvSpPr>
        <p:spPr>
          <a:xfrm>
            <a:off x="4275421" y="65699"/>
            <a:ext cx="6417979" cy="612668"/>
          </a:xfrm>
          <a:prstGeom prst="rect">
            <a:avLst/>
          </a:prstGeom>
          <a:noFill/>
        </p:spPr>
        <p:txBody>
          <a:bodyPr wrap="square">
            <a:spAutoFit/>
          </a:bodyPr>
          <a:lstStyle/>
          <a:p>
            <a:pPr>
              <a:lnSpc>
                <a:spcPts val="4300"/>
              </a:lnSpc>
            </a:pPr>
            <a:r>
              <a:rPr lang="en-US" sz="3200" dirty="0">
                <a:solidFill>
                  <a:srgbClr val="EFD5FA"/>
                </a:solidFill>
                <a:latin typeface="Instrument Sans Medium" pitchFamily="34" charset="0"/>
                <a:ea typeface="Instrument Sans Medium" pitchFamily="34" charset="-122"/>
                <a:cs typeface="Instrument Sans Medium" pitchFamily="34" charset="-120"/>
              </a:rPr>
              <a:t>Exploratory Data Analysis (EDA) </a:t>
            </a:r>
            <a:endParaRPr lang="en-US" sz="3200" dirty="0"/>
          </a:p>
        </p:txBody>
      </p:sp>
      <p:pic>
        <p:nvPicPr>
          <p:cNvPr id="5" name="Picture 4">
            <a:extLst>
              <a:ext uri="{FF2B5EF4-FFF2-40B4-BE49-F238E27FC236}">
                <a16:creationId xmlns:a16="http://schemas.microsoft.com/office/drawing/2014/main" id="{0D7B745A-2344-9D87-6495-2EA4B05D9FBB}"/>
              </a:ext>
            </a:extLst>
          </p:cNvPr>
          <p:cNvPicPr>
            <a:picLocks noChangeAspect="1"/>
          </p:cNvPicPr>
          <p:nvPr/>
        </p:nvPicPr>
        <p:blipFill>
          <a:blip r:embed="rId3"/>
          <a:stretch>
            <a:fillRect/>
          </a:stretch>
        </p:blipFill>
        <p:spPr>
          <a:xfrm>
            <a:off x="228600" y="4372638"/>
            <a:ext cx="9353540" cy="3780000"/>
          </a:xfrm>
          <a:prstGeom prst="rect">
            <a:avLst/>
          </a:prstGeom>
        </p:spPr>
      </p:pic>
      <p:sp>
        <p:nvSpPr>
          <p:cNvPr id="6" name="TextBox 5">
            <a:extLst>
              <a:ext uri="{FF2B5EF4-FFF2-40B4-BE49-F238E27FC236}">
                <a16:creationId xmlns:a16="http://schemas.microsoft.com/office/drawing/2014/main" id="{22F0EE5F-F913-E6C3-FB50-743DA1103324}"/>
              </a:ext>
            </a:extLst>
          </p:cNvPr>
          <p:cNvSpPr txBox="1"/>
          <p:nvPr/>
        </p:nvSpPr>
        <p:spPr>
          <a:xfrm>
            <a:off x="4722926" y="725231"/>
            <a:ext cx="3738279" cy="400110"/>
          </a:xfrm>
          <a:prstGeom prst="rect">
            <a:avLst/>
          </a:prstGeom>
          <a:noFill/>
        </p:spPr>
        <p:txBody>
          <a:bodyPr wrap="square">
            <a:spAutoFit/>
          </a:bodyPr>
          <a:lstStyle/>
          <a:p>
            <a:r>
              <a:rPr lang="en-US" sz="2000" dirty="0">
                <a:solidFill>
                  <a:srgbClr val="EFD5FA"/>
                </a:solidFill>
                <a:latin typeface="Instrument Sans Medium" pitchFamily="34" charset="0"/>
              </a:rPr>
              <a:t>Correlation Heatmap</a:t>
            </a:r>
          </a:p>
        </p:txBody>
      </p:sp>
      <p:sp>
        <p:nvSpPr>
          <p:cNvPr id="8" name="TextBox 7">
            <a:extLst>
              <a:ext uri="{FF2B5EF4-FFF2-40B4-BE49-F238E27FC236}">
                <a16:creationId xmlns:a16="http://schemas.microsoft.com/office/drawing/2014/main" id="{B25945FD-3E1C-FD78-94E1-FCC6390A22B2}"/>
              </a:ext>
            </a:extLst>
          </p:cNvPr>
          <p:cNvSpPr txBox="1"/>
          <p:nvPr/>
        </p:nvSpPr>
        <p:spPr>
          <a:xfrm>
            <a:off x="4731290" y="1159075"/>
            <a:ext cx="9701700" cy="584775"/>
          </a:xfrm>
          <a:prstGeom prst="rect">
            <a:avLst/>
          </a:prstGeom>
          <a:noFill/>
        </p:spPr>
        <p:txBody>
          <a:bodyPr wrap="square">
            <a:spAutoFit/>
          </a:bodyPr>
          <a:lstStyle/>
          <a:p>
            <a:r>
              <a:rPr lang="en-US" sz="1600" dirty="0">
                <a:solidFill>
                  <a:srgbClr val="C7CDD6"/>
                </a:solidFill>
                <a:latin typeface="Inter" pitchFamily="34" charset="0"/>
                <a:ea typeface="Inter" pitchFamily="34" charset="-122"/>
              </a:rPr>
              <a:t>Strong link between Delay Days and Delayed flag (0.73); weather moderate, distance &amp; congestion very weak</a:t>
            </a:r>
            <a:r>
              <a:rPr lang="en-US" sz="1600" dirty="0"/>
              <a:t>.</a:t>
            </a:r>
            <a:endParaRPr lang="en-US" sz="1600" dirty="0">
              <a:effectLst/>
            </a:endParaRPr>
          </a:p>
        </p:txBody>
      </p:sp>
      <p:sp>
        <p:nvSpPr>
          <p:cNvPr id="11" name="TextBox 10">
            <a:extLst>
              <a:ext uri="{FF2B5EF4-FFF2-40B4-BE49-F238E27FC236}">
                <a16:creationId xmlns:a16="http://schemas.microsoft.com/office/drawing/2014/main" id="{CA4AD73A-9E55-D63E-D10A-D79DEC3E19F0}"/>
              </a:ext>
            </a:extLst>
          </p:cNvPr>
          <p:cNvSpPr txBox="1"/>
          <p:nvPr/>
        </p:nvSpPr>
        <p:spPr>
          <a:xfrm>
            <a:off x="4699000" y="2321058"/>
            <a:ext cx="9701700" cy="1877437"/>
          </a:xfrm>
          <a:prstGeom prst="rect">
            <a:avLst/>
          </a:prstGeom>
          <a:noFill/>
        </p:spPr>
        <p:txBody>
          <a:bodyPr wrap="square">
            <a:spAutoFit/>
          </a:bodyPr>
          <a:lstStyle/>
          <a:p>
            <a:r>
              <a:rPr lang="en-US" sz="1600" dirty="0">
                <a:solidFill>
                  <a:srgbClr val="C7CDD6"/>
                </a:solidFill>
                <a:latin typeface="Inter" pitchFamily="34" charset="0"/>
                <a:ea typeface="Inter" pitchFamily="34" charset="-122"/>
              </a:rPr>
              <a:t>Severe Weather : Median delay is almost the same (~4 days) for normal and severe weather; the two boxes are nearly identical in position, spread, and outliers.</a:t>
            </a:r>
          </a:p>
          <a:p>
            <a:endParaRPr lang="en-US" sz="1600" dirty="0">
              <a:solidFill>
                <a:srgbClr val="C7CDD6"/>
              </a:solidFill>
              <a:latin typeface="Inter" pitchFamily="34" charset="0"/>
              <a:ea typeface="Inter" pitchFamily="34" charset="-122"/>
            </a:endParaRPr>
          </a:p>
          <a:p>
            <a:r>
              <a:rPr lang="en-US" sz="1600" dirty="0">
                <a:solidFill>
                  <a:srgbClr val="C7CDD6"/>
                </a:solidFill>
                <a:latin typeface="Inter" pitchFamily="34" charset="0"/>
                <a:ea typeface="Inter" pitchFamily="34" charset="-122"/>
              </a:rPr>
              <a:t>Port Congestion : Delays scatter between 0–10 days across all congestion levels with no visible upward trend or clustering as congestion increases.</a:t>
            </a:r>
          </a:p>
          <a:p>
            <a:endParaRPr lang="en-US" dirty="0"/>
          </a:p>
          <a:p>
            <a:endParaRPr lang="en-US" dirty="0">
              <a:effectLst/>
            </a:endParaRPr>
          </a:p>
        </p:txBody>
      </p:sp>
      <p:sp>
        <p:nvSpPr>
          <p:cNvPr id="12" name="TextBox 11">
            <a:extLst>
              <a:ext uri="{FF2B5EF4-FFF2-40B4-BE49-F238E27FC236}">
                <a16:creationId xmlns:a16="http://schemas.microsoft.com/office/drawing/2014/main" id="{C75BF596-465A-3881-B5A3-0B7F75BF8D2F}"/>
              </a:ext>
            </a:extLst>
          </p:cNvPr>
          <p:cNvSpPr txBox="1"/>
          <p:nvPr/>
        </p:nvSpPr>
        <p:spPr>
          <a:xfrm>
            <a:off x="4722926" y="1914842"/>
            <a:ext cx="6145700" cy="369332"/>
          </a:xfrm>
          <a:prstGeom prst="rect">
            <a:avLst/>
          </a:prstGeom>
          <a:noFill/>
        </p:spPr>
        <p:txBody>
          <a:bodyPr wrap="square">
            <a:spAutoFit/>
          </a:bodyPr>
          <a:lstStyle/>
          <a:p>
            <a:r>
              <a:rPr lang="en-US" dirty="0">
                <a:solidFill>
                  <a:srgbClr val="EFD5FA"/>
                </a:solidFill>
                <a:latin typeface="Instrument Sans Medium" pitchFamily="34" charset="0"/>
              </a:rPr>
              <a:t>Weather &amp; Congestion Impact (Side-by-side boxplots)</a:t>
            </a:r>
          </a:p>
        </p:txBody>
      </p:sp>
      <p:pic>
        <p:nvPicPr>
          <p:cNvPr id="4" name="Picture 3">
            <a:extLst>
              <a:ext uri="{FF2B5EF4-FFF2-40B4-BE49-F238E27FC236}">
                <a16:creationId xmlns:a16="http://schemas.microsoft.com/office/drawing/2014/main" id="{82E58590-B65E-D72B-5CF7-7948FCF2CEE3}"/>
              </a:ext>
            </a:extLst>
          </p:cNvPr>
          <p:cNvPicPr>
            <a:picLocks noChangeAspect="1"/>
          </p:cNvPicPr>
          <p:nvPr/>
        </p:nvPicPr>
        <p:blipFill>
          <a:blip r:embed="rId4"/>
          <a:stretch>
            <a:fillRect/>
          </a:stretch>
        </p:blipFill>
        <p:spPr>
          <a:xfrm>
            <a:off x="28971" y="173216"/>
            <a:ext cx="4284000" cy="3658012"/>
          </a:xfrm>
          <a:prstGeom prst="rect">
            <a:avLst/>
          </a:prstGeom>
        </p:spPr>
      </p:pic>
    </p:spTree>
    <p:extLst>
      <p:ext uri="{BB962C8B-B14F-4D97-AF65-F5344CB8AC3E}">
        <p14:creationId xmlns:p14="http://schemas.microsoft.com/office/powerpoint/2010/main" val="4143151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4" name="Text 2"/>
          <p:cNvSpPr/>
          <p:nvPr/>
        </p:nvSpPr>
        <p:spPr>
          <a:xfrm>
            <a:off x="240630" y="213261"/>
            <a:ext cx="5218854" cy="628951"/>
          </a:xfrm>
          <a:prstGeom prst="rect">
            <a:avLst/>
          </a:prstGeom>
          <a:noFill/>
          <a:ln/>
        </p:spPr>
        <p:txBody>
          <a:bodyPr wrap="none" lIns="0" tIns="0" rIns="0" bIns="0" rtlCol="0" anchor="t"/>
          <a:lstStyle/>
          <a:p>
            <a:pPr marL="0" indent="0" algn="l">
              <a:lnSpc>
                <a:spcPts val="3400"/>
              </a:lnSpc>
              <a:buNone/>
            </a:pPr>
            <a:r>
              <a:rPr lang="en-US" sz="2800" dirty="0">
                <a:solidFill>
                  <a:srgbClr val="EFD5FA"/>
                </a:solidFill>
                <a:latin typeface="Instrument Sans Medium" pitchFamily="34" charset="0"/>
                <a:ea typeface="Instrument Sans Medium" pitchFamily="34" charset="-122"/>
                <a:cs typeface="Instrument Sans Medium" pitchFamily="34" charset="-120"/>
              </a:rPr>
              <a:t>Feature Engineering Strategy</a:t>
            </a:r>
            <a:endParaRPr lang="en-US" sz="2800" dirty="0"/>
          </a:p>
        </p:txBody>
      </p:sp>
      <p:sp>
        <p:nvSpPr>
          <p:cNvPr id="28" name="TextBox 27">
            <a:extLst>
              <a:ext uri="{FF2B5EF4-FFF2-40B4-BE49-F238E27FC236}">
                <a16:creationId xmlns:a16="http://schemas.microsoft.com/office/drawing/2014/main" id="{3EE4EE2E-E188-19C9-87A0-A84A4F1A6347}"/>
              </a:ext>
            </a:extLst>
          </p:cNvPr>
          <p:cNvSpPr txBox="1"/>
          <p:nvPr/>
        </p:nvSpPr>
        <p:spPr>
          <a:xfrm>
            <a:off x="156411" y="782053"/>
            <a:ext cx="13980694" cy="7017306"/>
          </a:xfrm>
          <a:prstGeom prst="rect">
            <a:avLst/>
          </a:prstGeom>
          <a:noFill/>
        </p:spPr>
        <p:txBody>
          <a:bodyPr wrap="square">
            <a:spAutoFit/>
          </a:bodyPr>
          <a:lstStyle/>
          <a:p>
            <a:r>
              <a:rPr lang="en-US" dirty="0">
                <a:solidFill>
                  <a:srgbClr val="EFD5FA"/>
                </a:solidFill>
                <a:latin typeface="Instrument Sans Medium" pitchFamily="34" charset="0"/>
              </a:rPr>
              <a:t>Time-Based Features from Planned ETA :</a:t>
            </a:r>
          </a:p>
          <a:p>
            <a:endParaRPr lang="en-US" dirty="0">
              <a:solidFill>
                <a:srgbClr val="EFD5FA"/>
              </a:solidFill>
              <a:latin typeface="Instrument Sans Medium" pitchFamily="34" charset="0"/>
            </a:endParaRPr>
          </a:p>
          <a:p>
            <a:r>
              <a:rPr lang="en-US" dirty="0">
                <a:solidFill>
                  <a:srgbClr val="C7CDD6"/>
                </a:solidFill>
                <a:latin typeface="Inter" pitchFamily="34" charset="0"/>
                <a:ea typeface="Inter" pitchFamily="34" charset="-122"/>
              </a:rPr>
              <a:t>ETA Month → Month of planned arrival (1–12) → Captures seasonal patterns (e.g., monsoon, peak shipping months)</a:t>
            </a:r>
          </a:p>
          <a:p>
            <a:r>
              <a:rPr lang="en-US" dirty="0">
                <a:solidFill>
                  <a:srgbClr val="C7CDD6"/>
                </a:solidFill>
                <a:latin typeface="Inter" pitchFamily="34" charset="0"/>
                <a:ea typeface="Inter" pitchFamily="34" charset="-122"/>
              </a:rPr>
              <a:t>ETA Weekday → Day of week (0=Monday … 6=Sunday)</a:t>
            </a:r>
          </a:p>
          <a:p>
            <a:r>
              <a:rPr lang="en-US" dirty="0">
                <a:solidFill>
                  <a:srgbClr val="C7CDD6"/>
                </a:solidFill>
                <a:latin typeface="Inter" pitchFamily="34" charset="0"/>
                <a:ea typeface="Inter" pitchFamily="34" charset="-122"/>
              </a:rPr>
              <a:t>Weekend → Binary flag (1 = Saturday/Sunday) → Weekend ETAs often face reduced staffing/port activity</a:t>
            </a:r>
          </a:p>
          <a:p>
            <a:endParaRPr lang="en-US" dirty="0">
              <a:solidFill>
                <a:srgbClr val="C7CDD6"/>
              </a:solidFill>
              <a:latin typeface="Inter" pitchFamily="34" charset="0"/>
              <a:ea typeface="Inter" pitchFamily="34" charset="-122"/>
            </a:endParaRPr>
          </a:p>
          <a:p>
            <a:r>
              <a:rPr lang="en-US" dirty="0">
                <a:solidFill>
                  <a:srgbClr val="EFD5FA"/>
                </a:solidFill>
                <a:latin typeface="Instrument Sans Medium" pitchFamily="34" charset="0"/>
              </a:rPr>
              <a:t>Operational &amp; Interaction Features :</a:t>
            </a:r>
          </a:p>
          <a:p>
            <a:endParaRPr lang="en-US" dirty="0">
              <a:solidFill>
                <a:srgbClr val="EFD5FA"/>
              </a:solidFill>
              <a:latin typeface="Instrument Sans Medium" pitchFamily="34" charset="0"/>
            </a:endParaRPr>
          </a:p>
          <a:p>
            <a:r>
              <a:rPr lang="en-US" dirty="0">
                <a:solidFill>
                  <a:srgbClr val="C7CDD6"/>
                </a:solidFill>
                <a:latin typeface="Inter" pitchFamily="34" charset="0"/>
                <a:ea typeface="Inter" pitchFamily="34" charset="-122"/>
              </a:rPr>
              <a:t>Distance per Day = Distance KM / (ETA Month + 1) → Proxy for planned travel speed → avoids division by zero &amp; captures monthly normalization</a:t>
            </a:r>
          </a:p>
          <a:p>
            <a:r>
              <a:rPr lang="en-US" dirty="0">
                <a:solidFill>
                  <a:srgbClr val="C7CDD6"/>
                </a:solidFill>
                <a:latin typeface="Inter" pitchFamily="34" charset="0"/>
                <a:ea typeface="Inter" pitchFamily="34" charset="-122"/>
              </a:rPr>
              <a:t>Congestion Weather = Port Congestion Level × Weather Index → Interaction term → high congestion + bad weather compounds delays non-linearly</a:t>
            </a:r>
          </a:p>
          <a:p>
            <a:r>
              <a:rPr lang="en-US" dirty="0">
                <a:solidFill>
                  <a:srgbClr val="C7CDD6"/>
                </a:solidFill>
                <a:latin typeface="Inter" pitchFamily="34" charset="0"/>
                <a:ea typeface="Inter" pitchFamily="34" charset="-122"/>
              </a:rPr>
              <a:t>Severe weather = 1 if Weather Index &gt; 7 else 0 → Threshold-based flag → focuses model on truly severe conditions (top ~20–30% of index values)</a:t>
            </a:r>
          </a:p>
          <a:p>
            <a:endParaRPr lang="en-US" dirty="0">
              <a:solidFill>
                <a:srgbClr val="C7CDD6"/>
              </a:solidFill>
              <a:latin typeface="Inter" pitchFamily="34" charset="0"/>
              <a:ea typeface="Inter" pitchFamily="34" charset="-122"/>
            </a:endParaRPr>
          </a:p>
          <a:p>
            <a:r>
              <a:rPr lang="en-US" dirty="0">
                <a:solidFill>
                  <a:srgbClr val="EFD5FA"/>
                </a:solidFill>
                <a:latin typeface="Instrument Sans Medium" pitchFamily="34" charset="0"/>
              </a:rPr>
              <a:t>Categorical Binning :</a:t>
            </a:r>
          </a:p>
          <a:p>
            <a:endParaRPr lang="en-US" dirty="0">
              <a:solidFill>
                <a:srgbClr val="C7CDD6"/>
              </a:solidFill>
              <a:latin typeface="Inter" pitchFamily="34" charset="0"/>
              <a:ea typeface="Inter" pitchFamily="34" charset="-122"/>
            </a:endParaRPr>
          </a:p>
          <a:p>
            <a:r>
              <a:rPr lang="en-US" dirty="0">
                <a:solidFill>
                  <a:srgbClr val="C7CDD6"/>
                </a:solidFill>
                <a:latin typeface="Inter" pitchFamily="34" charset="0"/>
                <a:ea typeface="Inter" pitchFamily="34" charset="-122"/>
              </a:rPr>
              <a:t>Distance category → Short / Medium / Long (bins: ≤1000 / 1000–10,000 / &gt;10,000 km) → Simplifies long-tail distance effect &amp; helps tree-based models split effectively</a:t>
            </a:r>
          </a:p>
          <a:p>
            <a:endParaRPr lang="en-US" dirty="0">
              <a:solidFill>
                <a:srgbClr val="C7CDD6"/>
              </a:solidFill>
              <a:latin typeface="Inter" pitchFamily="34" charset="0"/>
              <a:ea typeface="Inter" pitchFamily="34" charset="-122"/>
            </a:endParaRPr>
          </a:p>
          <a:p>
            <a:r>
              <a:rPr lang="en-US" dirty="0">
                <a:solidFill>
                  <a:srgbClr val="EFD5FA"/>
                </a:solidFill>
                <a:latin typeface="Instrument Sans Medium" pitchFamily="34" charset="0"/>
              </a:rPr>
              <a:t>Preprocessing Notes :</a:t>
            </a:r>
          </a:p>
          <a:p>
            <a:endParaRPr lang="en-US" dirty="0">
              <a:solidFill>
                <a:srgbClr val="C7CDD6"/>
              </a:solidFill>
              <a:latin typeface="Inter" pitchFamily="34" charset="0"/>
              <a:ea typeface="Inter" pitchFamily="34" charset="-122"/>
            </a:endParaRPr>
          </a:p>
          <a:p>
            <a:r>
              <a:rPr lang="en-US" dirty="0">
                <a:solidFill>
                  <a:srgbClr val="C7CDD6"/>
                </a:solidFill>
                <a:latin typeface="Inter" pitchFamily="34" charset="0"/>
                <a:ea typeface="Inter" pitchFamily="34" charset="-122"/>
              </a:rPr>
              <a:t>Missing Carrier Name → filled as 'Unknown'</a:t>
            </a:r>
          </a:p>
          <a:p>
            <a:r>
              <a:rPr lang="en-US" dirty="0">
                <a:solidFill>
                  <a:srgbClr val="C7CDD6"/>
                </a:solidFill>
                <a:latin typeface="Inter" pitchFamily="34" charset="0"/>
                <a:ea typeface="Inter" pitchFamily="34" charset="-122"/>
              </a:rPr>
              <a:t>Missing Port Congestion Level → imputed with median</a:t>
            </a:r>
          </a:p>
          <a:p>
            <a:r>
              <a:rPr lang="en-US" dirty="0">
                <a:solidFill>
                  <a:srgbClr val="C7CDD6"/>
                </a:solidFill>
                <a:latin typeface="Inter" pitchFamily="34" charset="0"/>
                <a:ea typeface="Inter" pitchFamily="34" charset="-122"/>
              </a:rPr>
              <a:t>One-hot encoding applied to categorical columns (Origin Region, Carrier Name, Cargo Type, etc.)</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4" name="Text 2"/>
          <p:cNvSpPr/>
          <p:nvPr/>
        </p:nvSpPr>
        <p:spPr>
          <a:xfrm>
            <a:off x="1970171" y="204537"/>
            <a:ext cx="11673640" cy="589547"/>
          </a:xfrm>
          <a:prstGeom prst="rect">
            <a:avLst/>
          </a:prstGeom>
          <a:noFill/>
          <a:ln/>
        </p:spPr>
        <p:txBody>
          <a:bodyPr wrap="none" lIns="0" tIns="0" rIns="0" bIns="0" rtlCol="0" anchor="t"/>
          <a:lstStyle/>
          <a:p>
            <a:pPr>
              <a:lnSpc>
                <a:spcPts val="3200"/>
              </a:lnSpc>
            </a:pPr>
            <a:r>
              <a:rPr lang="en-US" sz="3700" dirty="0">
                <a:solidFill>
                  <a:srgbClr val="EFD5FA"/>
                </a:solidFill>
                <a:latin typeface="Instrument Sans Medium" pitchFamily="34" charset="0"/>
              </a:rPr>
              <a:t>Actual vs Predicted (XG Boost Vs Ridge Regression)</a:t>
            </a:r>
          </a:p>
          <a:p>
            <a:pPr marL="0" indent="0" algn="l">
              <a:lnSpc>
                <a:spcPts val="3200"/>
              </a:lnSpc>
              <a:buNone/>
            </a:pPr>
            <a:endParaRPr lang="en-US" sz="2550" dirty="0"/>
          </a:p>
        </p:txBody>
      </p:sp>
      <p:pic>
        <p:nvPicPr>
          <p:cNvPr id="18" name="Picture 17">
            <a:extLst>
              <a:ext uri="{FF2B5EF4-FFF2-40B4-BE49-F238E27FC236}">
                <a16:creationId xmlns:a16="http://schemas.microsoft.com/office/drawing/2014/main" id="{CB8AA1A0-73F0-A8EA-A209-F011F3DA82C1}"/>
              </a:ext>
            </a:extLst>
          </p:cNvPr>
          <p:cNvPicPr>
            <a:picLocks noChangeAspect="1"/>
          </p:cNvPicPr>
          <p:nvPr/>
        </p:nvPicPr>
        <p:blipFill>
          <a:blip r:embed="rId3"/>
          <a:stretch>
            <a:fillRect/>
          </a:stretch>
        </p:blipFill>
        <p:spPr>
          <a:xfrm>
            <a:off x="36092" y="2419995"/>
            <a:ext cx="5649238" cy="5760000"/>
          </a:xfrm>
          <a:prstGeom prst="rect">
            <a:avLst/>
          </a:prstGeom>
        </p:spPr>
      </p:pic>
      <p:pic>
        <p:nvPicPr>
          <p:cNvPr id="20" name="Picture 19">
            <a:extLst>
              <a:ext uri="{FF2B5EF4-FFF2-40B4-BE49-F238E27FC236}">
                <a16:creationId xmlns:a16="http://schemas.microsoft.com/office/drawing/2014/main" id="{D718578B-F38F-C3D0-9F0F-06AFF8D42035}"/>
              </a:ext>
            </a:extLst>
          </p:cNvPr>
          <p:cNvPicPr>
            <a:picLocks noChangeAspect="1"/>
          </p:cNvPicPr>
          <p:nvPr/>
        </p:nvPicPr>
        <p:blipFill>
          <a:blip r:embed="rId4"/>
          <a:stretch>
            <a:fillRect/>
          </a:stretch>
        </p:blipFill>
        <p:spPr>
          <a:xfrm>
            <a:off x="8981175" y="2421472"/>
            <a:ext cx="5649225" cy="5760000"/>
          </a:xfrm>
          <a:prstGeom prst="rect">
            <a:avLst/>
          </a:prstGeom>
        </p:spPr>
      </p:pic>
      <p:sp>
        <p:nvSpPr>
          <p:cNvPr id="22" name="TextBox 21">
            <a:extLst>
              <a:ext uri="{FF2B5EF4-FFF2-40B4-BE49-F238E27FC236}">
                <a16:creationId xmlns:a16="http://schemas.microsoft.com/office/drawing/2014/main" id="{46982E6A-E34A-4109-7A7B-268160C86A3D}"/>
              </a:ext>
            </a:extLst>
          </p:cNvPr>
          <p:cNvSpPr txBox="1"/>
          <p:nvPr/>
        </p:nvSpPr>
        <p:spPr>
          <a:xfrm>
            <a:off x="1792610" y="959970"/>
            <a:ext cx="11045180" cy="646331"/>
          </a:xfrm>
          <a:prstGeom prst="rect">
            <a:avLst/>
          </a:prstGeom>
          <a:noFill/>
        </p:spPr>
        <p:txBody>
          <a:bodyPr wrap="square">
            <a:spAutoFit/>
          </a:bodyPr>
          <a:lstStyle/>
          <a:p>
            <a:r>
              <a:rPr lang="en-US" dirty="0">
                <a:solidFill>
                  <a:srgbClr val="C7CDD6"/>
                </a:solidFill>
                <a:latin typeface="Inter" pitchFamily="34" charset="0"/>
                <a:ea typeface="Inter" pitchFamily="34" charset="-122"/>
              </a:rPr>
              <a:t> XG Boost predictions align tightly with actuals; Ridge shows more scatter, especially on extremes.</a:t>
            </a:r>
          </a:p>
          <a:p>
            <a:pPr>
              <a:buFont typeface="Arial" panose="020B0604020202020204" pitchFamily="34" charset="0"/>
              <a:buChar char="•"/>
            </a:pPr>
            <a:endParaRPr lang="en-US" dirty="0">
              <a:solidFill>
                <a:srgbClr val="C7CDD6"/>
              </a:solidFill>
              <a:latin typeface="Inter" pitchFamily="34" charset="0"/>
              <a:ea typeface="Inter"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793790" y="757118"/>
            <a:ext cx="2187535" cy="426244"/>
          </a:xfrm>
          <a:prstGeom prst="roundRect">
            <a:avLst>
              <a:gd name="adj" fmla="val 6386"/>
            </a:avLst>
          </a:prstGeom>
          <a:solidFill>
            <a:srgbClr val="4A0303"/>
          </a:solidFill>
          <a:ln/>
        </p:spPr>
      </p:sp>
      <p:sp>
        <p:nvSpPr>
          <p:cNvPr id="3" name="Text 1"/>
          <p:cNvSpPr/>
          <p:nvPr/>
        </p:nvSpPr>
        <p:spPr>
          <a:xfrm>
            <a:off x="929878" y="825103"/>
            <a:ext cx="1915358" cy="290274"/>
          </a:xfrm>
          <a:prstGeom prst="rect">
            <a:avLst/>
          </a:prstGeom>
          <a:noFill/>
          <a:ln/>
        </p:spPr>
        <p:txBody>
          <a:bodyPr wrap="none" lIns="0" tIns="0" rIns="0" bIns="0" rtlCol="0" anchor="t"/>
          <a:lstStyle/>
          <a:p>
            <a:pPr marL="0" indent="0" algn="l">
              <a:lnSpc>
                <a:spcPts val="2250"/>
              </a:lnSpc>
              <a:buNone/>
            </a:pPr>
            <a:r>
              <a:rPr lang="en-US" sz="1400" dirty="0">
                <a:solidFill>
                  <a:srgbClr val="C7CDD6"/>
                </a:solidFill>
                <a:latin typeface="Inter" pitchFamily="34" charset="0"/>
                <a:ea typeface="Inter" pitchFamily="34" charset="-122"/>
                <a:cs typeface="Inter" pitchFamily="34" charset="-120"/>
              </a:rPr>
              <a:t>MODEL COMPARISON</a:t>
            </a:r>
            <a:endParaRPr lang="en-US" sz="1400" dirty="0"/>
          </a:p>
        </p:txBody>
      </p:sp>
      <p:sp>
        <p:nvSpPr>
          <p:cNvPr id="4" name="Text 2"/>
          <p:cNvSpPr/>
          <p:nvPr/>
        </p:nvSpPr>
        <p:spPr>
          <a:xfrm>
            <a:off x="793790" y="1274088"/>
            <a:ext cx="5778103"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Six Algorithms Tested</a:t>
            </a:r>
            <a:endParaRPr lang="en-US" sz="4450" dirty="0"/>
          </a:p>
        </p:txBody>
      </p:sp>
      <p:pic>
        <p:nvPicPr>
          <p:cNvPr id="5" name="Image 0" descr="preencoded.png"/>
          <p:cNvPicPr>
            <a:picLocks noChangeAspect="1"/>
          </p:cNvPicPr>
          <p:nvPr/>
        </p:nvPicPr>
        <p:blipFill>
          <a:blip r:embed="rId3"/>
          <a:stretch>
            <a:fillRect/>
          </a:stretch>
        </p:blipFill>
        <p:spPr>
          <a:xfrm>
            <a:off x="793790" y="2578179"/>
            <a:ext cx="8284131" cy="4639032"/>
          </a:xfrm>
          <a:prstGeom prst="rect">
            <a:avLst/>
          </a:prstGeom>
        </p:spPr>
      </p:pic>
      <p:sp>
        <p:nvSpPr>
          <p:cNvPr id="6" name="Text 3"/>
          <p:cNvSpPr/>
          <p:nvPr/>
        </p:nvSpPr>
        <p:spPr>
          <a:xfrm>
            <a:off x="9638943" y="3246239"/>
            <a:ext cx="3068955" cy="354330"/>
          </a:xfrm>
          <a:prstGeom prst="rect">
            <a:avLst/>
          </a:prstGeom>
          <a:noFill/>
          <a:ln/>
        </p:spPr>
        <p:txBody>
          <a:bodyPr wrap="none" lIns="0" tIns="0" rIns="0" bIns="0" rtlCol="0" anchor="t"/>
          <a:lstStyle/>
          <a:p>
            <a:pPr marL="0" indent="0" algn="l">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Performance Summary</a:t>
            </a:r>
            <a:endParaRPr lang="en-US" sz="2200" dirty="0"/>
          </a:p>
        </p:txBody>
      </p:sp>
      <p:sp>
        <p:nvSpPr>
          <p:cNvPr id="7" name="Text 4"/>
          <p:cNvSpPr/>
          <p:nvPr/>
        </p:nvSpPr>
        <p:spPr>
          <a:xfrm>
            <a:off x="9638943" y="3827383"/>
            <a:ext cx="4205168" cy="1451610"/>
          </a:xfrm>
          <a:prstGeom prst="rect">
            <a:avLst/>
          </a:prstGeom>
          <a:noFill/>
          <a:ln/>
        </p:spPr>
        <p:txBody>
          <a:bodyPr wrap="square" lIns="0" tIns="0" rIns="0" bIns="0" rtlCol="0" anchor="t"/>
          <a:lstStyle/>
          <a:p>
            <a:pPr marL="0" indent="0" algn="l">
              <a:lnSpc>
                <a:spcPts val="2850"/>
              </a:lnSpc>
              <a:buNone/>
            </a:pPr>
            <a:r>
              <a:rPr lang="en-US" sz="1750" b="1" dirty="0">
                <a:solidFill>
                  <a:srgbClr val="C7CDD6"/>
                </a:solidFill>
                <a:latin typeface="Inter" pitchFamily="34" charset="0"/>
                <a:ea typeface="Inter" pitchFamily="34" charset="-122"/>
                <a:cs typeface="Inter" pitchFamily="34" charset="-120"/>
              </a:rPr>
              <a:t>Ridge Regression</a:t>
            </a:r>
            <a:r>
              <a:rPr lang="en-US" sz="1750" dirty="0">
                <a:solidFill>
                  <a:srgbClr val="C7CDD6"/>
                </a:solidFill>
                <a:latin typeface="Inter" pitchFamily="34" charset="0"/>
                <a:ea typeface="Inter" pitchFamily="34" charset="-122"/>
                <a:cs typeface="Inter" pitchFamily="34" charset="-120"/>
              </a:rPr>
              <a:t> achieved the best R² (0.5194) and lowest MAE (2.12 days), making it the optimal choice for production deployment.</a:t>
            </a:r>
            <a:endParaRPr lang="en-US" sz="1750" dirty="0"/>
          </a:p>
        </p:txBody>
      </p:sp>
      <p:sp>
        <p:nvSpPr>
          <p:cNvPr id="8" name="Text 5"/>
          <p:cNvSpPr/>
          <p:nvPr/>
        </p:nvSpPr>
        <p:spPr>
          <a:xfrm>
            <a:off x="9638943" y="5483066"/>
            <a:ext cx="4205168"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Tuned XGBoost came close at R²=0.516, offering strong performance with interpretability via SHAP values.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035480" y="27328"/>
            <a:ext cx="13594920" cy="588407"/>
          </a:xfrm>
          <a:prstGeom prst="rect">
            <a:avLst/>
          </a:prstGeom>
          <a:noFill/>
          <a:ln/>
        </p:spPr>
        <p:txBody>
          <a:bodyPr wrap="none" lIns="0" tIns="0" rIns="0" bIns="0" rtlCol="0" anchor="t"/>
          <a:lstStyle/>
          <a:p>
            <a:pPr>
              <a:lnSpc>
                <a:spcPts val="4600"/>
              </a:lnSpc>
            </a:pPr>
            <a:r>
              <a:rPr lang="en-US" sz="3700" dirty="0">
                <a:solidFill>
                  <a:srgbClr val="EFD5FA"/>
                </a:solidFill>
                <a:latin typeface="Instrument Sans Medium" pitchFamily="34" charset="0"/>
                <a:ea typeface="Instrument Sans Medium" pitchFamily="34" charset="-122"/>
                <a:cs typeface="Instrument Sans Medium" pitchFamily="34" charset="-120"/>
              </a:rPr>
              <a:t> </a:t>
            </a:r>
            <a:r>
              <a:rPr lang="en-US" sz="3700" dirty="0">
                <a:solidFill>
                  <a:srgbClr val="EFD5FA"/>
                </a:solidFill>
                <a:latin typeface="Instrument Sans Medium" pitchFamily="34" charset="0"/>
              </a:rPr>
              <a:t>SHAP Summary Plot – Tuned XGBoost vs  Random Forest</a:t>
            </a:r>
          </a:p>
          <a:p>
            <a:pPr marL="0" indent="0" algn="l">
              <a:lnSpc>
                <a:spcPts val="4600"/>
              </a:lnSpc>
              <a:buNone/>
            </a:pPr>
            <a:endParaRPr lang="en-US" sz="3700" dirty="0"/>
          </a:p>
        </p:txBody>
      </p:sp>
      <p:pic>
        <p:nvPicPr>
          <p:cNvPr id="7" name="Picture 6">
            <a:extLst>
              <a:ext uri="{FF2B5EF4-FFF2-40B4-BE49-F238E27FC236}">
                <a16:creationId xmlns:a16="http://schemas.microsoft.com/office/drawing/2014/main" id="{B0D3972B-94B3-6F97-4B54-A2A1301355D1}"/>
              </a:ext>
            </a:extLst>
          </p:cNvPr>
          <p:cNvPicPr>
            <a:picLocks noChangeAspect="1"/>
          </p:cNvPicPr>
          <p:nvPr/>
        </p:nvPicPr>
        <p:blipFill>
          <a:blip r:embed="rId3"/>
          <a:stretch>
            <a:fillRect/>
          </a:stretch>
        </p:blipFill>
        <p:spPr>
          <a:xfrm>
            <a:off x="526381" y="2387944"/>
            <a:ext cx="4726035" cy="5652000"/>
          </a:xfrm>
          <a:prstGeom prst="rect">
            <a:avLst/>
          </a:prstGeom>
        </p:spPr>
      </p:pic>
      <p:sp>
        <p:nvSpPr>
          <p:cNvPr id="11" name="TextBox 10">
            <a:extLst>
              <a:ext uri="{FF2B5EF4-FFF2-40B4-BE49-F238E27FC236}">
                <a16:creationId xmlns:a16="http://schemas.microsoft.com/office/drawing/2014/main" id="{11F0F383-E2C3-032D-CD42-A413E78D73A0}"/>
              </a:ext>
            </a:extLst>
          </p:cNvPr>
          <p:cNvSpPr txBox="1"/>
          <p:nvPr/>
        </p:nvSpPr>
        <p:spPr>
          <a:xfrm>
            <a:off x="1407695" y="586371"/>
            <a:ext cx="11815010" cy="369332"/>
          </a:xfrm>
          <a:prstGeom prst="rect">
            <a:avLst/>
          </a:prstGeom>
          <a:noFill/>
        </p:spPr>
        <p:txBody>
          <a:bodyPr wrap="square">
            <a:spAutoFit/>
          </a:bodyPr>
          <a:lstStyle/>
          <a:p>
            <a:pPr>
              <a:buNone/>
            </a:pPr>
            <a:r>
              <a:rPr lang="en-US" dirty="0">
                <a:solidFill>
                  <a:srgbClr val="C7CDD6"/>
                </a:solidFill>
                <a:latin typeface="Inter" pitchFamily="34" charset="0"/>
                <a:ea typeface="Inter" pitchFamily="34" charset="-122"/>
              </a:rPr>
              <a:t>SHAP confirms: Prioritize bad weather + high congestion + hazardous cargo to reduce delays</a:t>
            </a:r>
          </a:p>
        </p:txBody>
      </p:sp>
      <p:sp>
        <p:nvSpPr>
          <p:cNvPr id="13" name="TextBox 12">
            <a:extLst>
              <a:ext uri="{FF2B5EF4-FFF2-40B4-BE49-F238E27FC236}">
                <a16:creationId xmlns:a16="http://schemas.microsoft.com/office/drawing/2014/main" id="{D0D77A3C-E3FA-C3A3-D72B-9A53C925501D}"/>
              </a:ext>
            </a:extLst>
          </p:cNvPr>
          <p:cNvSpPr txBox="1"/>
          <p:nvPr/>
        </p:nvSpPr>
        <p:spPr>
          <a:xfrm>
            <a:off x="195763" y="1174778"/>
            <a:ext cx="7315200" cy="1138773"/>
          </a:xfrm>
          <a:prstGeom prst="rect">
            <a:avLst/>
          </a:prstGeom>
          <a:noFill/>
        </p:spPr>
        <p:txBody>
          <a:bodyPr wrap="square">
            <a:spAutoFit/>
          </a:bodyPr>
          <a:lstStyle/>
          <a:p>
            <a:pPr>
              <a:buNone/>
            </a:pPr>
            <a:r>
              <a:rPr lang="en-US" dirty="0">
                <a:solidFill>
                  <a:srgbClr val="EFD5FA"/>
                </a:solidFill>
                <a:latin typeface="Instrument Sans Medium" pitchFamily="34" charset="0"/>
              </a:rPr>
              <a:t>Tuned XG Boost</a:t>
            </a:r>
          </a:p>
          <a:p>
            <a:pPr>
              <a:buFont typeface="Arial" panose="020B0604020202020204" pitchFamily="34" charset="0"/>
              <a:buChar char="•"/>
            </a:pPr>
            <a:r>
              <a:rPr lang="en-US" sz="1600" dirty="0">
                <a:solidFill>
                  <a:srgbClr val="C7CDD6"/>
                </a:solidFill>
                <a:latin typeface="Inter" pitchFamily="34" charset="0"/>
                <a:ea typeface="Inter" pitchFamily="34" charset="-122"/>
              </a:rPr>
              <a:t>XG Boost identifies complex, non-linear delay drivers, especially weather–congestion interactions, making it ideal for operational risk prediction.</a:t>
            </a:r>
          </a:p>
        </p:txBody>
      </p:sp>
      <p:sp>
        <p:nvSpPr>
          <p:cNvPr id="15" name="TextBox 14">
            <a:extLst>
              <a:ext uri="{FF2B5EF4-FFF2-40B4-BE49-F238E27FC236}">
                <a16:creationId xmlns:a16="http://schemas.microsoft.com/office/drawing/2014/main" id="{A8BEE728-7DBE-4B8E-B942-2AA3CF0BBBCA}"/>
              </a:ext>
            </a:extLst>
          </p:cNvPr>
          <p:cNvSpPr txBox="1"/>
          <p:nvPr/>
        </p:nvSpPr>
        <p:spPr>
          <a:xfrm>
            <a:off x="7832940" y="1271404"/>
            <a:ext cx="6668502" cy="861774"/>
          </a:xfrm>
          <a:prstGeom prst="rect">
            <a:avLst/>
          </a:prstGeom>
          <a:noFill/>
        </p:spPr>
        <p:txBody>
          <a:bodyPr wrap="square">
            <a:spAutoFit/>
          </a:bodyPr>
          <a:lstStyle/>
          <a:p>
            <a:pPr>
              <a:buNone/>
            </a:pPr>
            <a:r>
              <a:rPr lang="en-US" dirty="0">
                <a:solidFill>
                  <a:srgbClr val="EFD5FA"/>
                </a:solidFill>
                <a:latin typeface="Instrument Sans Medium" pitchFamily="34" charset="0"/>
              </a:rPr>
              <a:t>Random Forest :</a:t>
            </a:r>
          </a:p>
          <a:p>
            <a:pPr>
              <a:buFont typeface="Arial" panose="020B0604020202020204" pitchFamily="34" charset="0"/>
              <a:buChar char="•"/>
            </a:pPr>
            <a:r>
              <a:rPr lang="en-US" sz="1600" dirty="0">
                <a:solidFill>
                  <a:srgbClr val="C7CDD6"/>
                </a:solidFill>
                <a:latin typeface="Inter" pitchFamily="34" charset="0"/>
                <a:ea typeface="Inter" pitchFamily="34" charset="-122"/>
              </a:rPr>
              <a:t>Ridge provides a stable and interpretable baseline, explaining delays through linear trends rather than complex interactions.</a:t>
            </a:r>
          </a:p>
        </p:txBody>
      </p:sp>
      <p:pic>
        <p:nvPicPr>
          <p:cNvPr id="4" name="Picture 3">
            <a:extLst>
              <a:ext uri="{FF2B5EF4-FFF2-40B4-BE49-F238E27FC236}">
                <a16:creationId xmlns:a16="http://schemas.microsoft.com/office/drawing/2014/main" id="{971694FC-CB1A-E6F6-E7FA-DD90FA74EAF4}"/>
              </a:ext>
            </a:extLst>
          </p:cNvPr>
          <p:cNvPicPr>
            <a:picLocks noChangeAspect="1"/>
          </p:cNvPicPr>
          <p:nvPr/>
        </p:nvPicPr>
        <p:blipFill>
          <a:blip r:embed="rId4"/>
          <a:stretch>
            <a:fillRect/>
          </a:stretch>
        </p:blipFill>
        <p:spPr>
          <a:xfrm>
            <a:off x="9715252" y="2486371"/>
            <a:ext cx="4726034" cy="5652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646</TotalTime>
  <Words>873</Words>
  <Application>Microsoft Office PowerPoint</Application>
  <PresentationFormat>Custom</PresentationFormat>
  <Paragraphs>95</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Instrument Sans Medium</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DELL</dc:creator>
  <cp:lastModifiedBy>rahulanojr7@gmail.com</cp:lastModifiedBy>
  <cp:revision>47</cp:revision>
  <dcterms:created xsi:type="dcterms:W3CDTF">2026-02-08T08:44:24Z</dcterms:created>
  <dcterms:modified xsi:type="dcterms:W3CDTF">2026-02-14T14:33:10Z</dcterms:modified>
</cp:coreProperties>
</file>